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1824" r:id="rId2"/>
    <p:sldId id="1964" r:id="rId3"/>
    <p:sldId id="1965" r:id="rId4"/>
    <p:sldId id="2153" r:id="rId5"/>
    <p:sldId id="2156" r:id="rId6"/>
    <p:sldId id="2154" r:id="rId7"/>
    <p:sldId id="1966" r:id="rId8"/>
    <p:sldId id="2035" r:id="rId9"/>
    <p:sldId id="2175" r:id="rId10"/>
    <p:sldId id="2157" r:id="rId11"/>
    <p:sldId id="2158" r:id="rId12"/>
    <p:sldId id="2176" r:id="rId13"/>
    <p:sldId id="2177" r:id="rId14"/>
    <p:sldId id="1967" r:id="rId15"/>
    <p:sldId id="2168" r:id="rId16"/>
    <p:sldId id="2178" r:id="rId17"/>
    <p:sldId id="2179" r:id="rId18"/>
    <p:sldId id="2180" r:id="rId19"/>
    <p:sldId id="2181" r:id="rId20"/>
    <p:sldId id="1969" r:id="rId21"/>
    <p:sldId id="2182" r:id="rId22"/>
    <p:sldId id="1825" r:id="rId23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 Light" panose="020B0502040204020203" pitchFamily="34" charset="-122"/>
      <p:regular r:id="rId33"/>
    </p:embeddedFont>
  </p:embeddedFontLst>
  <p:custDataLst>
    <p:tags r:id="rId3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9"/>
    <a:srgbClr val="8E0309"/>
    <a:srgbClr val="007E42"/>
    <a:srgbClr val="008646"/>
    <a:srgbClr val="A13F0B"/>
    <a:srgbClr val="006434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8" autoAdjust="0"/>
    <p:restoredTop sz="94660"/>
  </p:normalViewPr>
  <p:slideViewPr>
    <p:cSldViewPr snapToGrid="0">
      <p:cViewPr varScale="1">
        <p:scale>
          <a:sx n="95" d="100"/>
          <a:sy n="95" d="100"/>
        </p:scale>
        <p:origin x="91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C1-49AD-95FD-50C2B559BF4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C1-49AD-95FD-50C2B559BF4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C1-49AD-95FD-50C2B559B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C-4E65-86BA-97F24F7AEA5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2C-4E65-86BA-97F24F7AEA5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2C-4E65-86BA-97F24F7AE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4D-4EAC-825C-7BC34E6C9A54}"/>
              </c:ext>
            </c:extLst>
          </c:dPt>
          <c:dPt>
            <c:idx val="1"/>
            <c:bubble3D val="0"/>
            <c:spPr>
              <a:solidFill>
                <a:srgbClr val="006C3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D-4EAC-825C-7BC34E6C9A54}"/>
              </c:ext>
            </c:extLst>
          </c:dPt>
          <c:cat>
            <c:multiLvlStrRef>
              <c:f>Sheet1!$A$2:$A$3</c:f>
            </c:multiLvl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4D-4EAC-825C-7BC34E6C9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94-464E-B3FA-26639E1F710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94-464E-B3FA-26639E1F710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94-464E-B3FA-26639E1F7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  <p:extLst>
      <p:ext uri="{BB962C8B-B14F-4D97-AF65-F5344CB8AC3E}">
        <p14:creationId xmlns:p14="http://schemas.microsoft.com/office/powerpoint/2010/main" val="269104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  <p:extLst>
      <p:ext uri="{BB962C8B-B14F-4D97-AF65-F5344CB8AC3E}">
        <p14:creationId xmlns:p14="http://schemas.microsoft.com/office/powerpoint/2010/main" val="399803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  <p:extLst>
      <p:ext uri="{BB962C8B-B14F-4D97-AF65-F5344CB8AC3E}">
        <p14:creationId xmlns:p14="http://schemas.microsoft.com/office/powerpoint/2010/main" val="298480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  <p:extLst>
      <p:ext uri="{BB962C8B-B14F-4D97-AF65-F5344CB8AC3E}">
        <p14:creationId xmlns:p14="http://schemas.microsoft.com/office/powerpoint/2010/main" val="213627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</a:p>
        </p:txBody>
      </p:sp>
    </p:spTree>
    <p:extLst>
      <p:ext uri="{BB962C8B-B14F-4D97-AF65-F5344CB8AC3E}">
        <p14:creationId xmlns:p14="http://schemas.microsoft.com/office/powerpoint/2010/main" val="44660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150248"/>
            <a:ext cx="7287114" cy="1578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汇报人：胡玄哲</a:t>
            </a:r>
            <a:r>
              <a:rPr lang="en-US" altLang="zh-CN" dirty="0"/>
              <a:t>            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师：王娟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r>
              <a:rPr lang="en-US" altLang="zh-CN" dirty="0"/>
              <a:t>2023-9-7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计算机组成原理课程设计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答辩汇报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  <a:sym typeface="+mn-ea"/>
              </a:rPr>
              <a:t>代码设计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E488A9-FEF1-46B8-BC3C-8CE914ABBD3D}"/>
              </a:ext>
            </a:extLst>
          </p:cNvPr>
          <p:cNvSpPr txBox="1"/>
          <p:nvPr/>
        </p:nvSpPr>
        <p:spPr>
          <a:xfrm>
            <a:off x="577850" y="163027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共设计了十个模块，分别为：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4EC75E-3148-481F-847C-BE4D00A8D831}"/>
              </a:ext>
            </a:extLst>
          </p:cNvPr>
          <p:cNvSpPr txBox="1"/>
          <p:nvPr/>
        </p:nvSpPr>
        <p:spPr>
          <a:xfrm>
            <a:off x="1026695" y="2342147"/>
            <a:ext cx="1030923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Openmips</a:t>
            </a:r>
            <a:r>
              <a:rPr lang="zh-CN" altLang="en-US" sz="1600" dirty="0">
                <a:latin typeface="+mn-lt"/>
              </a:rPr>
              <a:t>：</a:t>
            </a:r>
            <a:r>
              <a:rPr lang="zh-CN" altLang="zh-CN" sz="1600" b="1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顶层模块，负责各个模块的连接，信号的选择</a:t>
            </a:r>
            <a:endParaRPr lang="en-US" altLang="zh-CN" sz="1600" b="1" dirty="0">
              <a:effectLst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Regfile</a:t>
            </a:r>
            <a:r>
              <a:rPr lang="zh-CN" altLang="en-US" sz="1600" dirty="0">
                <a:latin typeface="+mn-lt"/>
              </a:rPr>
              <a:t>：通用寄存器堆，共</a:t>
            </a:r>
            <a:r>
              <a:rPr lang="en-US" altLang="zh-CN" sz="1600" dirty="0">
                <a:latin typeface="+mn-lt"/>
              </a:rPr>
              <a:t>32</a:t>
            </a:r>
            <a:r>
              <a:rPr lang="zh-CN" altLang="en-US" sz="1600" dirty="0">
                <a:latin typeface="+mn-lt"/>
              </a:rPr>
              <a:t>个寄存器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Pc_reg</a:t>
            </a:r>
            <a:r>
              <a:rPr lang="zh-CN" altLang="en-US" sz="1600" dirty="0">
                <a:latin typeface="+mn-lt"/>
              </a:rPr>
              <a:t>：存储当前指令地址，</a:t>
            </a:r>
            <a:r>
              <a:rPr lang="en-US" altLang="zh-CN" sz="1600" dirty="0">
                <a:latin typeface="+mn-lt"/>
              </a:rPr>
              <a:t>PC</a:t>
            </a:r>
            <a:r>
              <a:rPr lang="zh-CN" altLang="en-US" sz="1600" dirty="0">
                <a:latin typeface="+mn-lt"/>
              </a:rPr>
              <a:t>地址的计算</a:t>
            </a:r>
            <a:endParaRPr lang="en-US" altLang="zh-CN" sz="1600" dirty="0">
              <a:latin typeface="+mn-lt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If_id</a:t>
            </a:r>
            <a:r>
              <a:rPr lang="zh-CN" altLang="en-US" sz="1600" dirty="0">
                <a:latin typeface="+mn-lt"/>
              </a:rPr>
              <a:t>：存储下游流水阶段所需要的信号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Id</a:t>
            </a:r>
            <a:r>
              <a:rPr lang="zh-CN" altLang="en-US" sz="1600" dirty="0">
                <a:latin typeface="+mn-lt"/>
              </a:rPr>
              <a:t>：分析指令，依据指令特征字段区分指令，确定要读取的寄存器情况、要执行的运算、要写入的目的寄存器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Id_ex</a:t>
            </a:r>
            <a:r>
              <a:rPr lang="zh-CN" altLang="en-US" sz="1600" dirty="0">
                <a:latin typeface="+mn-lt"/>
              </a:rPr>
              <a:t>：存储下游流水阶段所需要的信号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Ex</a:t>
            </a:r>
            <a:r>
              <a:rPr lang="zh-CN" altLang="en-US" sz="1600" dirty="0">
                <a:latin typeface="+mn-lt"/>
              </a:rPr>
              <a:t>：执行运算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Ex_mem</a:t>
            </a:r>
            <a:r>
              <a:rPr lang="zh-CN" altLang="en-US" sz="1600" dirty="0">
                <a:latin typeface="+mn-lt"/>
              </a:rPr>
              <a:t>：存储下游流水阶段所需要的信号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Mem</a:t>
            </a:r>
            <a:r>
              <a:rPr lang="zh-CN" altLang="en-US" sz="1600" dirty="0">
                <a:latin typeface="+mn-lt"/>
              </a:rPr>
              <a:t>：访存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Men_Wb</a:t>
            </a:r>
            <a:r>
              <a:rPr lang="zh-CN" altLang="en-US" sz="1600" dirty="0">
                <a:latin typeface="+mn-lt"/>
              </a:rPr>
              <a:t>：写回数据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  <a:sym typeface="+mn-ea"/>
              </a:rPr>
              <a:t>流水线冒险问题以及解决方案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14938"/>
            <a:ext cx="8394700" cy="4015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数据相关：对于寄存器写后读的情况，我们采用建立数据旁路的方式解决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将</a:t>
            </a:r>
            <a:r>
              <a:rPr lang="en-US" altLang="zh-CN" dirty="0">
                <a:latin typeface="+mn-ea"/>
                <a:ea typeface="+mn-ea"/>
                <a:sym typeface="+mn-ea"/>
              </a:rPr>
              <a:t>ex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段和</a:t>
            </a:r>
            <a:r>
              <a:rPr lang="en-US" altLang="zh-CN" dirty="0">
                <a:latin typeface="+mn-ea"/>
                <a:ea typeface="+mn-ea"/>
                <a:sym typeface="+mn-ea"/>
              </a:rPr>
              <a:t>men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段待写回的数据直接传递到</a:t>
            </a:r>
            <a:r>
              <a:rPr lang="en-US" altLang="zh-CN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段，通过下面信号传递数据：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ex_wreg_i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：在</a:t>
            </a:r>
            <a:r>
              <a:rPr lang="en-US" altLang="zh-CN" dirty="0">
                <a:latin typeface="+mn-ea"/>
                <a:ea typeface="+mn-ea"/>
                <a:sym typeface="+mn-ea"/>
              </a:rPr>
              <a:t>ex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段是否写数据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ex_wDestRegAddr_i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：写数据的地址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ex_wdata_i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：数据内容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mem_wreg_i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men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段是否写数据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mem_wDestRegAddr_i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：写数据地址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1200150" lvl="2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dirty="0" err="1">
                <a:latin typeface="+mn-ea"/>
                <a:ea typeface="+mn-ea"/>
                <a:sym typeface="+mn-ea"/>
              </a:rPr>
              <a:t>mem_wdata_i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：数据内容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  <a:sym typeface="+mn-ea"/>
              </a:rPr>
              <a:t>流水线冒险问题以及解决方案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14938"/>
            <a:ext cx="8394700" cy="931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数据相关判断：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75F488-FF17-4285-B1FE-A16C4704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553778"/>
            <a:ext cx="11098174" cy="1143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65B661-05C1-43C9-8CDE-BB7CD53AC18F}"/>
              </a:ext>
            </a:extLst>
          </p:cNvPr>
          <p:cNvSpPr txBox="1"/>
          <p:nvPr/>
        </p:nvSpPr>
        <p:spPr>
          <a:xfrm>
            <a:off x="906713" y="4066446"/>
            <a:ext cx="7830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</a:rPr>
              <a:t>       </a:t>
            </a:r>
            <a:r>
              <a:rPr lang="zh-CN" altLang="en-US" dirty="0">
                <a:latin typeface="+mn-lt"/>
              </a:rPr>
              <a:t>上面是</a:t>
            </a:r>
            <a:r>
              <a:rPr lang="en-US" altLang="zh-CN" dirty="0">
                <a:latin typeface="+mn-lt"/>
              </a:rPr>
              <a:t>id</a:t>
            </a:r>
            <a:r>
              <a:rPr lang="zh-CN" altLang="en-US" dirty="0">
                <a:latin typeface="+mn-lt"/>
              </a:rPr>
              <a:t>段取数据的代码，通过判断，该</a:t>
            </a:r>
            <a:r>
              <a:rPr lang="en-US" altLang="zh-CN" dirty="0">
                <a:latin typeface="+mn-lt"/>
              </a:rPr>
              <a:t>id</a:t>
            </a:r>
            <a:r>
              <a:rPr lang="zh-CN" altLang="en-US" dirty="0">
                <a:latin typeface="+mn-lt"/>
              </a:rPr>
              <a:t>段和上一条指令的</a:t>
            </a:r>
            <a:r>
              <a:rPr lang="en-US" altLang="zh-CN" dirty="0">
                <a:latin typeface="+mn-lt"/>
              </a:rPr>
              <a:t>ex</a:t>
            </a:r>
            <a:r>
              <a:rPr lang="zh-CN" altLang="en-US" dirty="0">
                <a:latin typeface="+mn-lt"/>
              </a:rPr>
              <a:t>段以及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上上条指令的</a:t>
            </a:r>
            <a:r>
              <a:rPr lang="en-US" altLang="zh-CN" dirty="0">
                <a:latin typeface="+mn-lt"/>
              </a:rPr>
              <a:t>men</a:t>
            </a:r>
            <a:r>
              <a:rPr lang="zh-CN" altLang="en-US" dirty="0">
                <a:latin typeface="+mn-lt"/>
              </a:rPr>
              <a:t>段是否都写数据，并且写数据地址是否相等来判断是否发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生数据相关，若发生则直接传回相关数据。</a:t>
            </a:r>
          </a:p>
        </p:txBody>
      </p:sp>
    </p:spTree>
    <p:extLst>
      <p:ext uri="{BB962C8B-B14F-4D97-AF65-F5344CB8AC3E}">
        <p14:creationId xmlns:p14="http://schemas.microsoft.com/office/powerpoint/2010/main" val="239309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  <a:sym typeface="+mn-ea"/>
              </a:rPr>
              <a:t>流水线冒险问题以及解决方案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14938"/>
            <a:ext cx="8394700" cy="1137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控制相关：为了避免跳转指令之后的指令被多执行，我们采用延迟槽填充的方式解决该问题，我们采用在跳转指令之后插入空操作（</a:t>
            </a:r>
            <a:r>
              <a:rPr lang="en-US" altLang="zh-CN" dirty="0">
                <a:latin typeface="+mn-ea"/>
                <a:ea typeface="+mn-ea"/>
                <a:sym typeface="+mn-ea"/>
              </a:rPr>
              <a:t>NOP</a:t>
            </a:r>
            <a:r>
              <a:rPr lang="zh-CN" altLang="en-US" dirty="0">
                <a:latin typeface="+mn-ea"/>
                <a:ea typeface="+mn-ea"/>
                <a:sym typeface="+mn-ea"/>
              </a:rPr>
              <a:t>）以确保在分支解析之前流水线中有有效的指令执行。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2EE3A5-95E3-4BA2-972A-E054C0D2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54" y="3316577"/>
            <a:ext cx="604921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9" name="矩形: 圆角 1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矩形: 圆角 2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: 圆角 73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</a:p>
        </p:txBody>
      </p:sp>
      <p:sp>
        <p:nvSpPr>
          <p:cNvPr id="23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dirty="0">
                <a:cs typeface="+mn-ea"/>
                <a:sym typeface="+mn-lt"/>
              </a:rPr>
              <a:t>实现与测试</a:t>
            </a:r>
          </a:p>
        </p:txBody>
      </p:sp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实现与测试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2141835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发生数据冒险                                                              解决数据冒险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数据冒险测试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FA2219-E4E3-46C2-8BD9-EA324CBAA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" y="2478505"/>
            <a:ext cx="5433300" cy="29264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3A0C1E-E67F-484C-B355-1B0ACA1BF8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84" y="2478505"/>
            <a:ext cx="5433301" cy="2926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实现与测试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2141835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发生控制相关                                                            </a:t>
            </a:r>
            <a:r>
              <a:rPr lang="en-US" altLang="zh-CN" dirty="0">
                <a:latin typeface="+mn-ea"/>
                <a:ea typeface="+mn-ea"/>
                <a:sym typeface="+mn-ea"/>
              </a:rPr>
              <a:t>	   </a:t>
            </a:r>
            <a:r>
              <a:rPr lang="zh-CN" altLang="en-US" dirty="0">
                <a:latin typeface="+mn-ea"/>
                <a:ea typeface="+mn-ea"/>
                <a:sym typeface="+mn-ea"/>
              </a:rPr>
              <a:t>解决控制相关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控制相关测试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5167AF-8FBC-4271-93EB-7C0132E4E5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" y="2366210"/>
            <a:ext cx="5433302" cy="2926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DDD9D5-5916-4496-859F-D43AE584A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00" y="2366210"/>
            <a:ext cx="5433301" cy="29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实现与测试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2141835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移位运算测试通过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移位运算测试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B18168-5A49-4DDF-A354-A62D7FC0D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" y="2415760"/>
            <a:ext cx="6890084" cy="37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实现与测试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2141835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测试通过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逻辑运算测试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582E9-92BD-4110-B356-55018B2FB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8" y="2359335"/>
            <a:ext cx="6445963" cy="34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实现与测试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Practice and Testing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2141835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测试通过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算术运算测试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71B4BD-EFA6-43CC-A38D-F8255559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1" y="2379825"/>
            <a:ext cx="6407919" cy="34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1279525" y="2528666"/>
            <a:ext cx="1806575" cy="675057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type="body" sz="quarter" idx="4294967295"/>
          </p:nvPr>
        </p:nvSpPr>
        <p:spPr>
          <a:xfrm>
            <a:off x="1122361" y="3936012"/>
            <a:ext cx="2120900" cy="3995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096000" y="898177"/>
            <a:ext cx="3541385" cy="1098506"/>
            <a:chOff x="5337036" y="1031947"/>
            <a:chExt cx="3541385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494411" cy="825008"/>
              <a:chOff x="6384011" y="1247332"/>
              <a:chExt cx="2494411" cy="817819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1625600" cy="585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项目介绍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494280" cy="29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Member Division of Labor</a:t>
                </a: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112371" y="2073447"/>
            <a:ext cx="4034971" cy="1098506"/>
            <a:chOff x="5337036" y="1031947"/>
            <a:chExt cx="4034971" cy="1098506"/>
          </a:xfrm>
        </p:grpSpPr>
        <p:sp>
          <p:nvSpPr>
            <p:cNvPr id="4" name="文本框 3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384010" y="1248904"/>
              <a:ext cx="2987997" cy="843846"/>
              <a:chOff x="6384011" y="1247332"/>
              <a:chExt cx="2987997" cy="83649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384011" y="1247332"/>
                <a:ext cx="2987997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设计原理及内容</a:t>
                </a:r>
                <a:r>
                  <a:rPr lang="en-US" altLang="zh-CN" sz="3200" b="1" dirty="0">
                    <a:cs typeface="+mn-ea"/>
                    <a:sym typeface="+mn-lt"/>
                  </a:rPr>
                  <a:t> 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384142" y="1819029"/>
                <a:ext cx="1965282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Design Architecture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12371" y="3391905"/>
            <a:ext cx="3098818" cy="1198880"/>
            <a:chOff x="5337036" y="1031947"/>
            <a:chExt cx="3098818" cy="1198880"/>
          </a:xfrm>
        </p:grpSpPr>
        <p:sp>
          <p:nvSpPr>
            <p:cNvPr id="9" name="文本框 8"/>
            <p:cNvSpPr txBox="1"/>
            <p:nvPr/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384010" y="1248904"/>
              <a:ext cx="2051844" cy="797491"/>
              <a:chOff x="6384011" y="1247332"/>
              <a:chExt cx="2051844" cy="79054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384011" y="1247332"/>
                <a:ext cx="2051844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实现与测试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384142" y="1773078"/>
                <a:ext cx="2026196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Practice and Testing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0B1B3C1-3F52-4E34-A761-E995104D0E93}"/>
              </a:ext>
            </a:extLst>
          </p:cNvPr>
          <p:cNvGrpSpPr/>
          <p:nvPr/>
        </p:nvGrpSpPr>
        <p:grpSpPr>
          <a:xfrm>
            <a:off x="6112371" y="4622724"/>
            <a:ext cx="3392299" cy="1089209"/>
            <a:chOff x="5337036" y="1031947"/>
            <a:chExt cx="3392299" cy="108920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1C64F7-5D5A-45AE-B555-0F547A9DDA7A}"/>
                </a:ext>
              </a:extLst>
            </p:cNvPr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DCA7C74-3C2A-4711-AC56-E46CA43F79F5}"/>
                </a:ext>
              </a:extLst>
            </p:cNvPr>
            <p:cNvGrpSpPr/>
            <p:nvPr/>
          </p:nvGrpSpPr>
          <p:grpSpPr>
            <a:xfrm>
              <a:off x="6384010" y="1248904"/>
              <a:ext cx="2345325" cy="797491"/>
              <a:chOff x="6384011" y="1247332"/>
              <a:chExt cx="2345325" cy="79054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556E8FD-4C8B-438B-801A-5EC590D1FAFE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1641475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心得总结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8D6CB4F-3B55-473C-8D09-75743F39EA97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345194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Summary of Experience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1" name="矩形: 圆角 1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: 圆角 2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: 圆角 73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Summary of Experience</a:t>
            </a:r>
          </a:p>
        </p:txBody>
      </p:sp>
      <p:sp>
        <p:nvSpPr>
          <p:cNvPr id="15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心得总结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5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心得总结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Summary of Experience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832042"/>
            <a:ext cx="10859603" cy="25256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在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MIPS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架构中，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$0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寄存器不让写，是因为很多指令的机器码在寄存器字段都包含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00000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，但是其并不指代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$0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寄存器，为了避免混淆而规定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$0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寄存器不让写。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285750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有符号运算较为复杂，溢出判断的实现参考了网络资料。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285750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测试跳转指令时需要手动计算一下跳转地址，如测试文件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inst_rom4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，需要跳转到 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pc = bfc00014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1011 1111 1100 0000 0000 0000 0001 0100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）处，则机器码为 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obf00005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000010 + 1111 1100 0000 0000 0000 0001 01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） 。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心得</a:t>
            </a:r>
          </a:p>
        </p:txBody>
      </p:sp>
    </p:spTree>
    <p:extLst>
      <p:ext uri="{BB962C8B-B14F-4D97-AF65-F5344CB8AC3E}">
        <p14:creationId xmlns:p14="http://schemas.microsoft.com/office/powerpoint/2010/main" val="308097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352205" y="1312226"/>
            <a:ext cx="7287114" cy="22675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5300" b="1" dirty="0">
                <a:latin typeface="+mn-ea"/>
                <a:ea typeface="+mn-ea"/>
              </a:rPr>
              <a:t>感谢各位老师和同学</a:t>
            </a:r>
          </a:p>
          <a:p>
            <a:pPr>
              <a:lnSpc>
                <a:spcPct val="150000"/>
              </a:lnSpc>
            </a:pPr>
            <a:r>
              <a:rPr lang="zh-CN" altLang="en-US" sz="5300" b="1" dirty="0">
                <a:latin typeface="+mn-ea"/>
                <a:ea typeface="+mn-ea"/>
              </a:rPr>
              <a:t>请老师批评指正</a:t>
            </a:r>
          </a:p>
          <a:p>
            <a:pPr>
              <a:lnSpc>
                <a:spcPct val="150000"/>
              </a:lnSpc>
            </a:pPr>
            <a:endParaRPr lang="en-US" altLang="zh-CN" sz="53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1500" b="1" dirty="0">
              <a:latin typeface="+mn-ea"/>
              <a:ea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答辩人：胡玄哲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</a:t>
            </a:r>
            <a:r>
              <a:rPr lang="zh-CN" altLang="en-US" dirty="0">
                <a:sym typeface="+mn-ea"/>
              </a:rPr>
              <a:t>王娟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r>
              <a:rPr lang="en-US" altLang="zh-CN" dirty="0"/>
              <a:t>2023-9-7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9" name="矩形: 圆角 162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矩形: 圆角 163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: 圆角 164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项目介绍</a:t>
            </a:r>
          </a:p>
        </p:txBody>
      </p:sp>
      <p:graphicFrame>
        <p:nvGraphicFramePr>
          <p:cNvPr id="24" name="图表 23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sz="2200" dirty="0">
                <a:latin typeface="+mn-ea"/>
              </a:rPr>
              <a:t>项目</a:t>
            </a:r>
            <a:r>
              <a:rPr lang="zh-CN" altLang="en-US" sz="2200" dirty="0">
                <a:latin typeface="+mn-ea"/>
              </a:rPr>
              <a:t>简述</a:t>
            </a:r>
            <a:endParaRPr 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/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56105"/>
            <a:ext cx="11161395" cy="3342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流水线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设计</a:t>
            </a: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实现经典的五级流水线</a:t>
            </a:r>
            <a:r>
              <a:rPr lang="en-US" altLang="zh-CN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dirty="0">
                <a:latin typeface="+mn-ea"/>
                <a:ea typeface="+mn-ea"/>
                <a:sym typeface="+mn-ea"/>
              </a:rPr>
              <a:t>，支持</a:t>
            </a:r>
            <a:r>
              <a:rPr lang="en-US" altLang="zh-CN" dirty="0">
                <a:latin typeface="+mn-ea"/>
                <a:ea typeface="+mn-ea"/>
                <a:sym typeface="+mn-ea"/>
              </a:rPr>
              <a:t>22</a:t>
            </a:r>
            <a:r>
              <a:rPr lang="zh-CN" altLang="en-US" dirty="0">
                <a:latin typeface="+mn-ea"/>
                <a:ea typeface="+mn-ea"/>
                <a:sym typeface="+mn-ea"/>
              </a:rPr>
              <a:t>条</a:t>
            </a:r>
            <a:r>
              <a:rPr lang="en-US" altLang="zh-CN" dirty="0">
                <a:latin typeface="+mn-ea"/>
                <a:ea typeface="+mn-ea"/>
                <a:sym typeface="+mn-ea"/>
              </a:rPr>
              <a:t>MIPS</a:t>
            </a:r>
            <a:r>
              <a:rPr lang="zh-CN" altLang="en-US" dirty="0">
                <a:latin typeface="+mn-ea"/>
                <a:ea typeface="+mn-ea"/>
                <a:sym typeface="+mn-ea"/>
              </a:rPr>
              <a:t>指令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包含运算类、传送类和控制类，三种类型的指令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给出解决流水线数据相关、结构相关和控制相关问题的解决方案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设计测试用例，仿真测试完整，结果正确，并下板验证成功</a:t>
            </a: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n"/>
            </a:pPr>
            <a:endParaRPr lang="zh-CN" altLang="en-US" sz="1400" dirty="0">
              <a:latin typeface="+mn-ea"/>
              <a:ea typeface="+mn-ea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82946-240B-4C06-9D31-27E5420C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78" y="3801980"/>
            <a:ext cx="3255472" cy="21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设计环境</a:t>
            </a:r>
            <a:endParaRPr 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/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56105"/>
            <a:ext cx="11161395" cy="3342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操作系统：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Windows10</a:t>
            </a: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编程语言：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Verilog HDL</a:t>
            </a: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EDA</a:t>
            </a:r>
            <a:r>
              <a:rPr lang="zh-CN" altLang="en-US" dirty="0">
                <a:latin typeface="+mn-ea"/>
                <a:ea typeface="+mn-ea"/>
                <a:sym typeface="+mn-ea"/>
              </a:rPr>
              <a:t>工具：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Vivado2019.2</a:t>
            </a: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汇编语言：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MIPS</a:t>
            </a: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汇编程序编辑器：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mars4_5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组员分工</a:t>
            </a:r>
            <a:endParaRPr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>
                <a:sym typeface="+mn-ea"/>
              </a:rPr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1" name="矩形: 圆角 99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: 圆角 100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: 圆角 101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文本占位符 75"/>
          <p:cNvSpPr txBox="1"/>
          <p:nvPr/>
        </p:nvSpPr>
        <p:spPr>
          <a:xfrm>
            <a:off x="4621212" y="4869087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Architecture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4400" b="1" dirty="0">
                <a:cs typeface="+mn-ea"/>
                <a:sym typeface="+mn-lt"/>
              </a:rPr>
              <a:t>设计原理及内容</a:t>
            </a:r>
            <a:r>
              <a:rPr lang="en-US" altLang="zh-CN" sz="4400" b="1" dirty="0">
                <a:cs typeface="+mn-ea"/>
                <a:sym typeface="+mn-lt"/>
              </a:rPr>
              <a:t> </a:t>
            </a:r>
          </a:p>
        </p:txBody>
      </p:sp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整体架构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6CA9F3-1DD8-4B4D-AD23-8B2ACC8DFEF8}"/>
              </a:ext>
            </a:extLst>
          </p:cNvPr>
          <p:cNvSpPr txBox="1"/>
          <p:nvPr/>
        </p:nvSpPr>
        <p:spPr>
          <a:xfrm>
            <a:off x="249555" y="1797909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lt"/>
              </a:rPr>
              <a:t>本流水线</a:t>
            </a:r>
            <a:r>
              <a:rPr lang="en-US" altLang="zh-CN" sz="2000" dirty="0">
                <a:latin typeface="+mn-lt"/>
              </a:rPr>
              <a:t>CPU</a:t>
            </a:r>
            <a:r>
              <a:rPr lang="zh-CN" altLang="en-US" sz="2000" dirty="0">
                <a:latin typeface="+mn-lt"/>
              </a:rPr>
              <a:t>覆盖了</a:t>
            </a:r>
            <a:r>
              <a:rPr lang="en-US" altLang="zh-CN" sz="2000" dirty="0">
                <a:latin typeface="+mn-lt"/>
              </a:rPr>
              <a:t>22</a:t>
            </a:r>
            <a:r>
              <a:rPr lang="zh-CN" altLang="en-US" sz="2000" dirty="0">
                <a:latin typeface="+mn-lt"/>
              </a:rPr>
              <a:t>条</a:t>
            </a:r>
            <a:r>
              <a:rPr lang="en-US" altLang="zh-CN" sz="2000" dirty="0">
                <a:latin typeface="+mn-lt"/>
              </a:rPr>
              <a:t>MIPS</a:t>
            </a:r>
            <a:r>
              <a:rPr lang="zh-CN" altLang="en-US" sz="2000" dirty="0">
                <a:latin typeface="+mn-lt"/>
              </a:rPr>
              <a:t>指令，如下表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R</a:t>
            </a:r>
            <a:r>
              <a:rPr lang="zh-CN" altLang="en-US" sz="2000" dirty="0">
                <a:latin typeface="+mn-lt"/>
              </a:rPr>
              <a:t>型指令</a:t>
            </a:r>
            <a:r>
              <a:rPr lang="en-US" altLang="zh-CN" sz="2000" dirty="0">
                <a:latin typeface="+mn-lt"/>
              </a:rPr>
              <a:t>4</a:t>
            </a:r>
            <a:r>
              <a:rPr lang="zh-CN" altLang="en-US" sz="2000" dirty="0">
                <a:latin typeface="+mn-lt"/>
              </a:rPr>
              <a:t>条</a:t>
            </a: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E2036A17-5483-4CBC-B4AF-796C1AD29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68926"/>
              </p:ext>
            </p:extLst>
          </p:nvPr>
        </p:nvGraphicFramePr>
        <p:xfrm>
          <a:off x="1310105" y="2949518"/>
          <a:ext cx="65024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285797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552230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31532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5997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指令格式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示例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69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andi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001100 </a:t>
                      </a:r>
                      <a:r>
                        <a:rPr lang="en-US" altLang="zh-CN" sz="1000" dirty="0" err="1">
                          <a:latin typeface="+mn-lt"/>
                        </a:rPr>
                        <a:t>rs</a:t>
                      </a:r>
                      <a:r>
                        <a:rPr lang="en-US" altLang="zh-CN" sz="1000" dirty="0">
                          <a:latin typeface="+mn-lt"/>
                        </a:rPr>
                        <a:t>(5) rt(5) 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r>
                        <a:rPr lang="en-US" altLang="zh-CN" sz="1000" dirty="0">
                          <a:latin typeface="+mn-lt"/>
                        </a:rPr>
                        <a:t>(16)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>
                          <a:latin typeface="+mn-lt"/>
                        </a:rPr>
                        <a:t>andi</a:t>
                      </a:r>
                      <a:r>
                        <a:rPr lang="en-US" altLang="zh-CN" sz="1000" dirty="0">
                          <a:latin typeface="+mn-lt"/>
                        </a:rPr>
                        <a:t> </a:t>
                      </a:r>
                      <a:r>
                        <a:rPr lang="en-US" altLang="zh-CN" sz="1000" dirty="0" err="1">
                          <a:latin typeface="+mn-lt"/>
                        </a:rPr>
                        <a:t>rt,rs,imm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rt &lt;- </a:t>
                      </a:r>
                      <a:r>
                        <a:rPr lang="en-US" altLang="zh-CN" sz="1000" dirty="0" err="1">
                          <a:latin typeface="+mn-lt"/>
                        </a:rPr>
                        <a:t>rs</a:t>
                      </a:r>
                      <a:r>
                        <a:rPr lang="en-US" altLang="zh-CN" sz="1000" dirty="0">
                          <a:latin typeface="+mn-lt"/>
                        </a:rPr>
                        <a:t> AND (zero-extend)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001101 </a:t>
                      </a:r>
                      <a:r>
                        <a:rPr lang="en-US" altLang="zh-CN" sz="1000" dirty="0" err="1">
                          <a:latin typeface="+mn-lt"/>
                        </a:rPr>
                        <a:t>rs</a:t>
                      </a:r>
                      <a:r>
                        <a:rPr lang="en-US" altLang="zh-CN" sz="1000" dirty="0">
                          <a:latin typeface="+mn-lt"/>
                        </a:rPr>
                        <a:t>(5) rt(5) 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r>
                        <a:rPr lang="en-US" altLang="zh-CN" sz="1000" dirty="0">
                          <a:latin typeface="+mn-lt"/>
                        </a:rPr>
                        <a:t>(16)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>
                          <a:latin typeface="+mn-lt"/>
                        </a:rPr>
                        <a:t>ori</a:t>
                      </a:r>
                      <a:r>
                        <a:rPr lang="en-US" altLang="zh-CN" sz="1000" dirty="0">
                          <a:latin typeface="+mn-lt"/>
                        </a:rPr>
                        <a:t> </a:t>
                      </a:r>
                      <a:r>
                        <a:rPr lang="en-US" altLang="zh-CN" sz="1000" dirty="0" err="1">
                          <a:latin typeface="+mn-lt"/>
                        </a:rPr>
                        <a:t>rt,rs,imm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rt &lt;- </a:t>
                      </a:r>
                      <a:r>
                        <a:rPr lang="en-US" altLang="zh-CN" sz="1000" dirty="0" err="1">
                          <a:latin typeface="+mn-lt"/>
                        </a:rPr>
                        <a:t>rs</a:t>
                      </a:r>
                      <a:r>
                        <a:rPr lang="en-US" altLang="zh-CN" sz="1000" dirty="0">
                          <a:latin typeface="+mn-lt"/>
                        </a:rPr>
                        <a:t> OR (zero-extend)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2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xori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001110 </a:t>
                      </a:r>
                      <a:r>
                        <a:rPr lang="en-US" altLang="zh-CN" sz="1000" dirty="0" err="1">
                          <a:latin typeface="+mn-lt"/>
                        </a:rPr>
                        <a:t>rs</a:t>
                      </a:r>
                      <a:r>
                        <a:rPr lang="en-US" altLang="zh-CN" sz="1000" dirty="0">
                          <a:latin typeface="+mn-lt"/>
                        </a:rPr>
                        <a:t>(5) rt(5) 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r>
                        <a:rPr lang="en-US" altLang="zh-CN" sz="1000" dirty="0">
                          <a:latin typeface="+mn-lt"/>
                        </a:rPr>
                        <a:t>(16)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>
                          <a:latin typeface="+mn-lt"/>
                        </a:rPr>
                        <a:t>xori</a:t>
                      </a:r>
                      <a:r>
                        <a:rPr lang="en-US" altLang="zh-CN" sz="1000" dirty="0">
                          <a:latin typeface="+mn-lt"/>
                        </a:rPr>
                        <a:t> </a:t>
                      </a:r>
                      <a:r>
                        <a:rPr lang="en-US" altLang="zh-CN" sz="1000" dirty="0" err="1">
                          <a:latin typeface="+mn-lt"/>
                        </a:rPr>
                        <a:t>rt,rs,imm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>
                          <a:latin typeface="+mn-lt"/>
                        </a:rPr>
                        <a:t>rt &lt;- rs XOR (zero-extend)imm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3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lui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>
                          <a:latin typeface="+mn-lt"/>
                        </a:rPr>
                        <a:t>001111 00000 rt(5) imm(16)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>
                          <a:latin typeface="+mn-lt"/>
                        </a:rPr>
                        <a:t>lui</a:t>
                      </a:r>
                      <a:r>
                        <a:rPr lang="en-US" altLang="zh-CN" sz="1000" dirty="0">
                          <a:latin typeface="+mn-lt"/>
                        </a:rPr>
                        <a:t> </a:t>
                      </a:r>
                      <a:r>
                        <a:rPr lang="en-US" altLang="zh-CN" sz="1000" dirty="0" err="1">
                          <a:latin typeface="+mn-lt"/>
                        </a:rPr>
                        <a:t>rt,imm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</a:rPr>
                        <a:t>rt &lt;- {</a:t>
                      </a:r>
                      <a:r>
                        <a:rPr lang="en-US" altLang="zh-CN" sz="1000" dirty="0" err="1">
                          <a:latin typeface="+mn-lt"/>
                        </a:rPr>
                        <a:t>imm</a:t>
                      </a:r>
                      <a:r>
                        <a:rPr lang="en-US" altLang="zh-CN" sz="1000" dirty="0">
                          <a:latin typeface="+mn-lt"/>
                        </a:rPr>
                        <a:t> , 16'b0}</a:t>
                      </a:r>
                      <a:endParaRPr lang="zh-CN" altLang="en-US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44286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整体架构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设计原理及内容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Principle and content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6CA9F3-1DD8-4B4D-AD23-8B2ACC8DFEF8}"/>
              </a:ext>
            </a:extLst>
          </p:cNvPr>
          <p:cNvSpPr txBox="1"/>
          <p:nvPr/>
        </p:nvSpPr>
        <p:spPr>
          <a:xfrm>
            <a:off x="249555" y="1797909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lt"/>
              </a:rPr>
              <a:t>本流水线</a:t>
            </a:r>
            <a:r>
              <a:rPr lang="en-US" altLang="zh-CN" sz="2000" dirty="0">
                <a:latin typeface="+mn-lt"/>
              </a:rPr>
              <a:t>CPU</a:t>
            </a:r>
            <a:r>
              <a:rPr lang="zh-CN" altLang="en-US" sz="2000" dirty="0">
                <a:latin typeface="+mn-lt"/>
              </a:rPr>
              <a:t>覆盖了</a:t>
            </a:r>
            <a:r>
              <a:rPr lang="en-US" altLang="zh-CN" sz="2000" dirty="0">
                <a:latin typeface="+mn-lt"/>
              </a:rPr>
              <a:t>22</a:t>
            </a:r>
            <a:r>
              <a:rPr lang="zh-CN" altLang="en-US" sz="2000" dirty="0">
                <a:latin typeface="+mn-lt"/>
              </a:rPr>
              <a:t>条</a:t>
            </a:r>
            <a:r>
              <a:rPr lang="en-US" altLang="zh-CN" sz="2000" dirty="0">
                <a:latin typeface="+mn-lt"/>
              </a:rPr>
              <a:t>MIPS</a:t>
            </a:r>
            <a:r>
              <a:rPr lang="zh-CN" altLang="en-US" sz="2000" dirty="0">
                <a:latin typeface="+mn-lt"/>
              </a:rPr>
              <a:t>指令，如下表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J,R</a:t>
            </a:r>
            <a:r>
              <a:rPr lang="zh-CN" altLang="en-US" sz="2000" dirty="0">
                <a:latin typeface="+mn-lt"/>
              </a:rPr>
              <a:t>型指令</a:t>
            </a:r>
            <a:r>
              <a:rPr lang="en-US" altLang="zh-CN" sz="2000" dirty="0">
                <a:latin typeface="+mn-lt"/>
              </a:rPr>
              <a:t>18</a:t>
            </a:r>
            <a:r>
              <a:rPr lang="zh-CN" altLang="en-US" sz="2000" dirty="0">
                <a:latin typeface="+mn-lt"/>
              </a:rPr>
              <a:t>条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A4A70A1B-DAE9-40F0-A4B2-BF1ECF704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758210"/>
              </p:ext>
            </p:extLst>
          </p:nvPr>
        </p:nvGraphicFramePr>
        <p:xfrm>
          <a:off x="1518653" y="2846756"/>
          <a:ext cx="68633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669">
                  <a:extLst>
                    <a:ext uri="{9D8B030D-6E8A-4147-A177-3AD203B41FA5}">
                      <a16:colId xmlns:a16="http://schemas.microsoft.com/office/drawing/2014/main" val="2891418346"/>
                    </a:ext>
                  </a:extLst>
                </a:gridCol>
                <a:gridCol w="1372669">
                  <a:extLst>
                    <a:ext uri="{9D8B030D-6E8A-4147-A177-3AD203B41FA5}">
                      <a16:colId xmlns:a16="http://schemas.microsoft.com/office/drawing/2014/main" val="2555485682"/>
                    </a:ext>
                  </a:extLst>
                </a:gridCol>
                <a:gridCol w="1372669">
                  <a:extLst>
                    <a:ext uri="{9D8B030D-6E8A-4147-A177-3AD203B41FA5}">
                      <a16:colId xmlns:a16="http://schemas.microsoft.com/office/drawing/2014/main" val="1314206876"/>
                    </a:ext>
                  </a:extLst>
                </a:gridCol>
                <a:gridCol w="1372669">
                  <a:extLst>
                    <a:ext uri="{9D8B030D-6E8A-4147-A177-3AD203B41FA5}">
                      <a16:colId xmlns:a16="http://schemas.microsoft.com/office/drawing/2014/main" val="2097925652"/>
                    </a:ext>
                  </a:extLst>
                </a:gridCol>
                <a:gridCol w="1372669">
                  <a:extLst>
                    <a:ext uri="{9D8B030D-6E8A-4147-A177-3AD203B41FA5}">
                      <a16:colId xmlns:a16="http://schemas.microsoft.com/office/drawing/2014/main" val="3690468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4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sllv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srlv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srav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addu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subu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1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sltu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3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20">
        <p:pull/>
      </p:transition>
    </mc:Choice>
    <mc:Fallback xmlns="">
      <p:transition spd="med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diMTllYzFkMDZhNWM4MmQ0ODc4MDg1NGJkMDYyMGEifQ=="/>
  <p:tag name="KSO_WPP_MARK_KEY" val="52236093-b59c-4cc9-b551-46be072fc9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1038</Words>
  <Application>Microsoft Office PowerPoint</Application>
  <PresentationFormat>宽屏</PresentationFormat>
  <Paragraphs>156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微软雅黑 Light</vt:lpstr>
      <vt:lpstr>Century Gothic</vt:lpstr>
      <vt:lpstr>微软雅黑</vt:lpstr>
      <vt:lpstr>等线</vt:lpstr>
      <vt:lpstr>Wingdings</vt:lpstr>
      <vt:lpstr>Office 主题​​</vt:lpstr>
      <vt:lpstr>PowerPoint 演示文稿</vt:lpstr>
      <vt:lpstr>目录</vt:lpstr>
      <vt:lpstr>PowerPoint 演示文稿</vt:lpstr>
      <vt:lpstr> 项目介绍    Project Description</vt:lpstr>
      <vt:lpstr> 项目介绍    Project Description</vt:lpstr>
      <vt:lpstr> 项目介绍    Project Description</vt:lpstr>
      <vt:lpstr>PowerPoint 演示文稿</vt:lpstr>
      <vt:lpstr> 设计原理及内容    Principle and content</vt:lpstr>
      <vt:lpstr> 设计原理及内容    Principle and content</vt:lpstr>
      <vt:lpstr>设计原理及内容    Principle and content</vt:lpstr>
      <vt:lpstr>设计原理及内容    Principle and content</vt:lpstr>
      <vt:lpstr>设计原理及内容    Principle and content</vt:lpstr>
      <vt:lpstr>设计原理及内容    Principle and content</vt:lpstr>
      <vt:lpstr>PowerPoint 演示文稿</vt:lpstr>
      <vt:lpstr> 实现与测试  Practice and Testing</vt:lpstr>
      <vt:lpstr> 实现与测试  Practice and Testing</vt:lpstr>
      <vt:lpstr> 实现与测试  Practice and Testing</vt:lpstr>
      <vt:lpstr> 实现与测试  Practice and Testing</vt:lpstr>
      <vt:lpstr> 实现与测试  Practice and Testing</vt:lpstr>
      <vt:lpstr>PowerPoint 演示文稿</vt:lpstr>
      <vt:lpstr> 心得总结  Summary of Experience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tanyan</dc:creator>
  <cp:lastModifiedBy>田 东琦</cp:lastModifiedBy>
  <cp:revision>754</cp:revision>
  <dcterms:created xsi:type="dcterms:W3CDTF">2016-11-28T11:30:00Z</dcterms:created>
  <dcterms:modified xsi:type="dcterms:W3CDTF">2023-09-05T08:59:19Z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2052-11.1.0.12763</vt:lpwstr>
  </property>
  <property fmtid="{D5CDD505-2E9C-101B-9397-08002B2CF9AE}" pid="12" name="ICV">
    <vt:lpwstr>F639615F6C764EA5B7A3F02A874DD899</vt:lpwstr>
  </property>
</Properties>
</file>